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4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79" r:id="rId2"/>
    <p:sldId id="288" r:id="rId3"/>
    <p:sldId id="284" r:id="rId4"/>
    <p:sldId id="291" r:id="rId5"/>
    <p:sldId id="292" r:id="rId6"/>
    <p:sldId id="293" r:id="rId7"/>
    <p:sldId id="290" r:id="rId8"/>
    <p:sldId id="286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1756"/>
    <a:srgbClr val="2EB0E6"/>
    <a:srgbClr val="3FA9F6"/>
    <a:srgbClr val="29A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9"/>
    <p:restoredTop sz="94762" autoAdjust="0"/>
  </p:normalViewPr>
  <p:slideViewPr>
    <p:cSldViewPr showGuides="1">
      <p:cViewPr varScale="1">
        <p:scale>
          <a:sx n="117" d="100"/>
          <a:sy n="117" d="100"/>
        </p:scale>
        <p:origin x="864" y="168"/>
      </p:cViewPr>
      <p:guideLst>
        <p:guide orient="horz" pos="217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C77E-47B3-4241-96BE-9FA24EDFF13F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8051A-B130-47E8-ACE6-F15B3F1854B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8051A-B130-47E8-ACE6-F15B3F1854B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3" t="36351" r="23647" b="37400"/>
          <a:stretch>
            <a:fillRect/>
          </a:stretch>
        </p:blipFill>
        <p:spPr>
          <a:xfrm>
            <a:off x="881985" y="402287"/>
            <a:ext cx="1829640" cy="696656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2826202" y="935352"/>
            <a:ext cx="9102445" cy="45719"/>
          </a:xfrm>
          <a:prstGeom prst="rect">
            <a:avLst/>
          </a:prstGeom>
          <a:solidFill>
            <a:srgbClr val="031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263353" y="935352"/>
            <a:ext cx="504055" cy="45719"/>
          </a:xfrm>
          <a:prstGeom prst="rect">
            <a:avLst/>
          </a:prstGeom>
          <a:solidFill>
            <a:srgbClr val="031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人物简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3" t="36351" r="23647" b="37400"/>
          <a:stretch>
            <a:fillRect/>
          </a:stretch>
        </p:blipFill>
        <p:spPr>
          <a:xfrm>
            <a:off x="881985" y="402287"/>
            <a:ext cx="1829640" cy="696656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2826202" y="935352"/>
            <a:ext cx="9102445" cy="45719"/>
          </a:xfrm>
          <a:prstGeom prst="rect">
            <a:avLst/>
          </a:prstGeom>
          <a:solidFill>
            <a:srgbClr val="031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263353" y="935352"/>
            <a:ext cx="504055" cy="45719"/>
          </a:xfrm>
          <a:prstGeom prst="rect">
            <a:avLst/>
          </a:prstGeom>
          <a:solidFill>
            <a:srgbClr val="031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10056440" y="342192"/>
            <a:ext cx="1980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CN" altLang="en-US" sz="3200" b="0" i="0" u="none" strike="noStrike" kern="1200" cap="none" spc="300" normalizeH="0" baseline="0" noProof="0" dirty="0">
                <a:ln>
                  <a:noFill/>
                </a:ln>
                <a:solidFill>
                  <a:srgbClr val="03175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人物简介</a:t>
            </a:r>
            <a:endParaRPr lang="zh-CN" altLang="en-US" spc="300" dirty="0">
              <a:solidFill>
                <a:srgbClr val="031756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突出贡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3" t="36351" r="23647" b="37400"/>
          <a:stretch>
            <a:fillRect/>
          </a:stretch>
        </p:blipFill>
        <p:spPr>
          <a:xfrm>
            <a:off x="881985" y="402287"/>
            <a:ext cx="1829640" cy="696656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2826202" y="935352"/>
            <a:ext cx="9102445" cy="45719"/>
          </a:xfrm>
          <a:prstGeom prst="rect">
            <a:avLst/>
          </a:prstGeom>
          <a:solidFill>
            <a:srgbClr val="031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263353" y="935352"/>
            <a:ext cx="504055" cy="45719"/>
          </a:xfrm>
          <a:prstGeom prst="rect">
            <a:avLst/>
          </a:prstGeom>
          <a:solidFill>
            <a:srgbClr val="031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10056440" y="342192"/>
            <a:ext cx="1980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CN" altLang="en-US" sz="3200" b="0" i="0" u="none" strike="noStrike" kern="1200" cap="none" spc="300" normalizeH="0" baseline="0" noProof="0" dirty="0">
                <a:ln>
                  <a:noFill/>
                </a:ln>
                <a:solidFill>
                  <a:srgbClr val="03175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突出贡献</a:t>
            </a:r>
            <a:endParaRPr lang="zh-CN" altLang="en-US" spc="300" dirty="0">
              <a:solidFill>
                <a:srgbClr val="031756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业界评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3" t="36351" r="23647" b="37400"/>
          <a:stretch>
            <a:fillRect/>
          </a:stretch>
        </p:blipFill>
        <p:spPr>
          <a:xfrm>
            <a:off x="881985" y="402287"/>
            <a:ext cx="1829640" cy="696656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2826202" y="935352"/>
            <a:ext cx="9102445" cy="45719"/>
          </a:xfrm>
          <a:prstGeom prst="rect">
            <a:avLst/>
          </a:prstGeom>
          <a:solidFill>
            <a:srgbClr val="031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263353" y="935352"/>
            <a:ext cx="504055" cy="45719"/>
          </a:xfrm>
          <a:prstGeom prst="rect">
            <a:avLst/>
          </a:prstGeom>
          <a:solidFill>
            <a:srgbClr val="031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10056440" y="342192"/>
            <a:ext cx="19800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zh-CN" altLang="en-US" sz="3200" b="0" i="0" u="none" strike="noStrike" kern="1200" cap="none" spc="300" normalizeH="0" baseline="0" noProof="0" dirty="0">
                <a:ln>
                  <a:noFill/>
                </a:ln>
                <a:solidFill>
                  <a:srgbClr val="03175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业界评价</a:t>
            </a:r>
            <a:endParaRPr lang="zh-CN" altLang="en-US" spc="300" dirty="0">
              <a:solidFill>
                <a:srgbClr val="031756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3" t="36351" r="23647" b="37400"/>
          <a:stretch>
            <a:fillRect/>
          </a:stretch>
        </p:blipFill>
        <p:spPr>
          <a:xfrm>
            <a:off x="881985" y="402287"/>
            <a:ext cx="1829640" cy="696656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2826202" y="935352"/>
            <a:ext cx="9102445" cy="45719"/>
          </a:xfrm>
          <a:prstGeom prst="rect">
            <a:avLst/>
          </a:prstGeom>
          <a:solidFill>
            <a:srgbClr val="031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263353" y="935352"/>
            <a:ext cx="504055" cy="45719"/>
          </a:xfrm>
          <a:prstGeom prst="rect">
            <a:avLst/>
          </a:prstGeom>
          <a:solidFill>
            <a:srgbClr val="0317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标题占位符 1"/>
          <p:cNvSpPr>
            <a:spLocks noGrp="1"/>
          </p:cNvSpPr>
          <p:nvPr>
            <p:ph type="title"/>
          </p:nvPr>
        </p:nvSpPr>
        <p:spPr>
          <a:xfrm>
            <a:off x="609600" y="5671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5671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2023/11/23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31756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•"/>
        <a:defRPr sz="1800" i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anose="020B0604020202020204" pitchFamily="34" charset="0"/>
        <a:buChar char="–"/>
        <a:defRPr sz="1600" i="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等线 Light" panose="02010600030101010101" pitchFamily="2" charset="-122"/>
          <a:ea typeface="等线 Light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image" Target="../media/image5.png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37.xml"/><Relationship Id="rId10" Type="http://schemas.openxmlformats.org/officeDocument/2006/relationships/slideLayout" Target="../slideLayouts/slideLayout3.xml"/><Relationship Id="rId4" Type="http://schemas.openxmlformats.org/officeDocument/2006/relationships/tags" Target="../tags/tag36.xml"/><Relationship Id="rId9" Type="http://schemas.openxmlformats.org/officeDocument/2006/relationships/tags" Target="../tags/tag4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4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 txBox="1"/>
          <p:nvPr/>
        </p:nvSpPr>
        <p:spPr>
          <a:xfrm>
            <a:off x="5879852" y="1907703"/>
            <a:ext cx="28083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4000" spc="30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王方</a:t>
            </a:r>
            <a:r>
              <a:rPr lang="en-US" altLang="zh-CN" sz="4000" spc="30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000" spc="30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Echo</a:t>
            </a:r>
            <a:endParaRPr lang="en-US" altLang="zh-CN" sz="4000" spc="30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内容占位符 2"/>
          <p:cNvSpPr txBox="1"/>
          <p:nvPr/>
        </p:nvSpPr>
        <p:spPr>
          <a:xfrm>
            <a:off x="5879976" y="3429000"/>
            <a:ext cx="5400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1800" i="1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600" i="1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Font typeface="Wingdings" panose="05000000000000000000" pitchFamily="2" charset="2"/>
              <a:buChar char="u"/>
            </a:pP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公司及职务：</a:t>
            </a:r>
            <a:r>
              <a:rPr lang="zh-CN" altLang="en-US" sz="1400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广州大优广告有限公司</a:t>
            </a:r>
            <a:r>
              <a:rPr lang="zh-CN" altLang="en-US" sz="1400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创始人</a:t>
            </a:r>
            <a:r>
              <a:rPr lang="en-US" altLang="zh-CN" sz="1400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&amp;</a:t>
            </a:r>
            <a:r>
              <a:rPr lang="zh-CN" altLang="en-US" sz="1400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CEO</a:t>
            </a:r>
            <a:endParaRPr lang="zh-CN" altLang="en-US" sz="1400" i="0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u"/>
            </a:pPr>
            <a:r>
              <a:rPr lang="zh-CN" altLang="en-US" sz="1400" b="1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参选类别：</a:t>
            </a:r>
            <a:r>
              <a:rPr lang="zh-CN" altLang="en-US" sz="1400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TMA十周年</a:t>
            </a:r>
            <a:r>
              <a:rPr lang="en-US" altLang="zh-CN" sz="1400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1400" i="0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移动营销领军人物</a:t>
            </a: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rcRect b="-184"/>
          <a:stretch>
            <a:fillRect/>
          </a:stretch>
        </p:blipFill>
        <p:spPr>
          <a:xfrm>
            <a:off x="2064003" y="1963420"/>
            <a:ext cx="2951877" cy="34937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个人工作经历及过往成就</a:t>
            </a:r>
          </a:p>
        </p:txBody>
      </p:sp>
      <p:sp>
        <p:nvSpPr>
          <p:cNvPr id="28" name="文本框 27"/>
          <p:cNvSpPr txBox="1"/>
          <p:nvPr>
            <p:custDataLst>
              <p:tags r:id="rId1"/>
            </p:custDataLst>
          </p:nvPr>
        </p:nvSpPr>
        <p:spPr>
          <a:xfrm>
            <a:off x="551815" y="2058035"/>
            <a:ext cx="6096000" cy="506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1">
                  <a:lumMod val="85000"/>
                </a:schemeClr>
              </a:buClr>
              <a:buSzPct val="70000"/>
              <a:buFontTx/>
              <a:defRPr/>
            </a:pPr>
            <a:r>
              <a:rPr lang="en-US" altLang="zh-CN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 </a:t>
            </a:r>
            <a:r>
              <a:rPr lang="zh-CN" altLang="en-US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新锐品牌战略管理专家 22年/5万小时</a:t>
            </a:r>
          </a:p>
        </p:txBody>
      </p:sp>
      <p:sp>
        <p:nvSpPr>
          <p:cNvPr id="29" name="文本框 28"/>
          <p:cNvSpPr txBox="1"/>
          <p:nvPr>
            <p:custDataLst>
              <p:tags r:id="rId2"/>
            </p:custDataLst>
          </p:nvPr>
        </p:nvSpPr>
        <p:spPr>
          <a:xfrm>
            <a:off x="551815" y="2539365"/>
            <a:ext cx="6096000" cy="650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buClr>
                <a:schemeClr val="bg1">
                  <a:lumMod val="85000"/>
                </a:schemeClr>
              </a:buClr>
              <a:buSzPct val="70000"/>
              <a:defRPr/>
            </a:pP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80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后新锐品牌战略管理专家</a:t>
            </a: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清刻本悦宋简体" panose="02000000000000000000" charset="-122"/>
            </a:endParaRPr>
          </a:p>
          <a:p>
            <a:pPr>
              <a:lnSpc>
                <a:spcPct val="130000"/>
              </a:lnSpc>
              <a:buClr>
                <a:schemeClr val="bg1">
                  <a:lumMod val="85000"/>
                </a:schemeClr>
              </a:buClr>
              <a:buSzPct val="70000"/>
              <a:defRPr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从事战略品牌管理和品牌营销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22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年整（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5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万小时）</a:t>
            </a:r>
          </a:p>
        </p:txBody>
      </p:sp>
      <p:sp>
        <p:nvSpPr>
          <p:cNvPr id="30" name="文本框 29"/>
          <p:cNvSpPr txBox="1"/>
          <p:nvPr>
            <p:custDataLst>
              <p:tags r:id="rId3"/>
            </p:custDataLst>
          </p:nvPr>
        </p:nvSpPr>
        <p:spPr>
          <a:xfrm>
            <a:off x="609600" y="323850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 </a:t>
            </a:r>
            <a:r>
              <a:rPr lang="zh-CN" altLang="en-US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大优品牌营销机构创始人  CEO</a:t>
            </a:r>
          </a:p>
        </p:txBody>
      </p:sp>
      <p:sp>
        <p:nvSpPr>
          <p:cNvPr id="31" name="文本框 30"/>
          <p:cNvSpPr txBox="1"/>
          <p:nvPr>
            <p:custDataLst>
              <p:tags r:id="rId4"/>
            </p:custDataLst>
          </p:nvPr>
        </p:nvSpPr>
        <p:spPr>
          <a:xfrm>
            <a:off x="623570" y="3602355"/>
            <a:ext cx="10743565" cy="6502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30000"/>
              </a:lnSpc>
              <a:buClr>
                <a:schemeClr val="bg1">
                  <a:lumMod val="85000"/>
                </a:schemeClr>
              </a:buClr>
              <a:buSzPct val="70000"/>
              <a:defRPr/>
            </a:pPr>
            <a:r>
              <a:rPr lang="en-US" altLang="zh-CN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2010</a:t>
            </a:r>
            <a:r>
              <a:rPr lang="zh-CN" altLang="en-US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年创立大优品牌咨询有限公司，长期服务多个国际及本土快速消费品品牌（高露洁，冷酸灵，蒙牛，立白等），帮助他们穿越生命周期</a:t>
            </a: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（服务均超过</a:t>
            </a:r>
            <a:r>
              <a:rPr lang="en-US" altLang="zh-CN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5</a:t>
            </a: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年）</a:t>
            </a:r>
          </a:p>
        </p:txBody>
      </p:sp>
      <p:sp>
        <p:nvSpPr>
          <p:cNvPr id="32" name="文本框 31"/>
          <p:cNvSpPr txBox="1"/>
          <p:nvPr>
            <p:custDataLst>
              <p:tags r:id="rId5"/>
            </p:custDataLst>
          </p:nvPr>
        </p:nvSpPr>
        <p:spPr>
          <a:xfrm>
            <a:off x="623570" y="436308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 </a:t>
            </a:r>
            <a:r>
              <a:rPr lang="zh-CN" altLang="en-US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宝捷会创新基金 投后赋能合伙人 </a:t>
            </a:r>
            <a:endParaRPr lang="zh-CN" altLang="en-US" b="1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endParaRPr kumimoji="1" lang="zh-CN" altLang="en-US" b="1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汉仪雅酷黑 65W" panose="020B0604020202020204" pitchFamily="34" charset="-122"/>
              <a:sym typeface="+mn-ea"/>
            </a:endParaRPr>
          </a:p>
        </p:txBody>
      </p:sp>
      <p:sp>
        <p:nvSpPr>
          <p:cNvPr id="33" name="文本框 32"/>
          <p:cNvSpPr txBox="1"/>
          <p:nvPr>
            <p:custDataLst>
              <p:tags r:id="rId6"/>
            </p:custDataLst>
          </p:nvPr>
        </p:nvSpPr>
        <p:spPr>
          <a:xfrm>
            <a:off x="623570" y="4723765"/>
            <a:ext cx="10843895" cy="370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>
              <a:lnSpc>
                <a:spcPct val="130000"/>
              </a:lnSpc>
              <a:buClr>
                <a:schemeClr val="bg1">
                  <a:lumMod val="85000"/>
                </a:schemeClr>
              </a:buClr>
              <a:buSzPct val="70000"/>
              <a:defRPr/>
            </a:pP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同时任宝洁校友会基金投后赋能合伙人，也是咚吃，多燕瘦，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za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，</a:t>
            </a:r>
            <a:r>
              <a:rPr lang="en-US" altLang="zh-CN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in2u</a:t>
            </a:r>
            <a:r>
              <a:rPr lang="zh-CN" altLang="en-US" sz="1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等</a:t>
            </a:r>
            <a:r>
              <a:rPr lang="zh-CN" altLang="en-US" sz="14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互联网行业头部品牌的天使投资人</a:t>
            </a:r>
          </a:p>
        </p:txBody>
      </p:sp>
      <p:sp>
        <p:nvSpPr>
          <p:cNvPr id="35" name="文本框 34"/>
          <p:cNvSpPr txBox="1"/>
          <p:nvPr>
            <p:custDataLst>
              <p:tags r:id="rId7"/>
            </p:custDataLst>
          </p:nvPr>
        </p:nvSpPr>
        <p:spPr>
          <a:xfrm>
            <a:off x="623570" y="5204460"/>
            <a:ext cx="59055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buClrTx/>
              <a:buSzTx/>
              <a:buFontTx/>
              <a:defRPr/>
            </a:pPr>
            <a:r>
              <a:rPr lang="en-US" altLang="zh-CN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 </a:t>
            </a:r>
            <a:r>
              <a:rPr lang="zh-CN" altLang="en-US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出身“广告人的黄埔军校”宝洁</a:t>
            </a:r>
            <a:endParaRPr kumimoji="1" lang="zh-CN" altLang="en-US" b="1" dirty="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汉仪雅酷黑 65W" panose="020B0604020202020204" pitchFamily="34" charset="-122"/>
              <a:sym typeface="+mn-ea"/>
            </a:endParaRPr>
          </a:p>
        </p:txBody>
      </p:sp>
      <p:sp>
        <p:nvSpPr>
          <p:cNvPr id="36" name="文本框 35"/>
          <p:cNvSpPr txBox="1"/>
          <p:nvPr>
            <p:custDataLst>
              <p:tags r:id="rId8"/>
            </p:custDataLst>
          </p:nvPr>
        </p:nvSpPr>
        <p:spPr>
          <a:xfrm>
            <a:off x="623570" y="5515610"/>
            <a:ext cx="5396865" cy="3708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buClr>
                <a:schemeClr val="bg1">
                  <a:lumMod val="85000"/>
                </a:schemeClr>
              </a:buClr>
              <a:buSzPct val="70000"/>
              <a:defRPr/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清刻本悦宋简体" panose="02000000000000000000" charset="-122"/>
                <a:sym typeface="+mn-ea"/>
              </a:rPr>
              <a:t>曾任职中国宝洁市场部，负责大中华区SK-II中国品牌管理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/>
          <p:nvPr/>
        </p:nvSpPr>
        <p:spPr>
          <a:xfrm>
            <a:off x="551180" y="1557020"/>
            <a:ext cx="11257915" cy="4389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1800" i="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600" i="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cs typeface="微软雅黑" panose="020B0503020204020204" pitchFamily="34" charset="-122"/>
              </a:rPr>
              <a:t>移动营销领域创新性方法论：</a:t>
            </a:r>
          </a:p>
          <a:p>
            <a:pPr marL="0" indent="0">
              <a:buNone/>
            </a:pPr>
            <a:r>
              <a:rPr kumimoji="1" lang="en-US" altLang="zh-CN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- </a:t>
            </a:r>
            <a:r>
              <a:rPr kumimoji="1" lang="zh-CN" altLang="en-US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品牌心智定位法则：寻找小机会的</a:t>
            </a:r>
            <a:r>
              <a:rPr kumimoji="1" lang="en-US" altLang="zh-CN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162</a:t>
            </a:r>
            <a:r>
              <a:rPr kumimoji="1" lang="zh-CN" altLang="en-US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法则（品类</a:t>
            </a:r>
            <a:r>
              <a:rPr kumimoji="1" lang="en-US" altLang="zh-CN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 × </a:t>
            </a:r>
            <a:r>
              <a:rPr kumimoji="1" lang="zh-CN" altLang="en-US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人性</a:t>
            </a:r>
            <a:r>
              <a:rPr kumimoji="1" lang="en-US" altLang="zh-CN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 </a:t>
            </a:r>
            <a:r>
              <a:rPr kumimoji="1" lang="zh-CN" altLang="en-US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×</a:t>
            </a:r>
            <a:r>
              <a:rPr kumimoji="1" lang="en-US" altLang="zh-CN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 </a:t>
            </a:r>
            <a:r>
              <a:rPr kumimoji="1" lang="zh-CN" altLang="en-US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特性）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zh-CN" sz="1400" dirty="0">
                <a:cs typeface="微软雅黑" panose="020B0503020204020204" pitchFamily="34" charset="-122"/>
                <a:sym typeface="+mn-ea"/>
              </a:rPr>
              <a:t>1</a:t>
            </a:r>
            <a:r>
              <a:rPr kumimoji="1" lang="zh-CN" altLang="en-US" sz="1400" dirty="0">
                <a:cs typeface="微软雅黑" panose="020B0503020204020204" pitchFamily="34" charset="-122"/>
                <a:sym typeface="+mn-ea"/>
              </a:rPr>
              <a:t>个品类核心需求升级、</a:t>
            </a:r>
            <a:r>
              <a:rPr kumimoji="1" lang="en-US" altLang="zh-CN" sz="1400" dirty="0">
                <a:cs typeface="微软雅黑" panose="020B0503020204020204" pitchFamily="34" charset="-122"/>
                <a:sym typeface="+mn-ea"/>
              </a:rPr>
              <a:t>6</a:t>
            </a:r>
            <a:r>
              <a:rPr kumimoji="1" lang="zh-CN" altLang="en-US" sz="1400" dirty="0">
                <a:cs typeface="微软雅黑" panose="020B0503020204020204" pitchFamily="34" charset="-122"/>
                <a:sym typeface="+mn-ea"/>
              </a:rPr>
              <a:t>个人性要素、</a:t>
            </a:r>
            <a:r>
              <a:rPr kumimoji="1" lang="en-US" altLang="zh-CN" sz="1400" dirty="0">
                <a:cs typeface="微软雅黑" panose="020B0503020204020204" pitchFamily="34" charset="-122"/>
                <a:sym typeface="+mn-ea"/>
              </a:rPr>
              <a:t>2</a:t>
            </a:r>
            <a:r>
              <a:rPr kumimoji="1" lang="zh-CN" altLang="en-US" sz="1400" dirty="0">
                <a:cs typeface="微软雅黑" panose="020B0503020204020204" pitchFamily="34" charset="-122"/>
                <a:sym typeface="+mn-ea"/>
              </a:rPr>
              <a:t>个细分维度（人群与场景）</a:t>
            </a:r>
            <a:r>
              <a:rPr kumimoji="1" lang="en-US" altLang="zh-CN" sz="1400" dirty="0">
                <a:cs typeface="微软雅黑" panose="020B0503020204020204" pitchFamily="34" charset="-122"/>
                <a:sym typeface="+mn-ea"/>
              </a:rPr>
              <a:t>= </a:t>
            </a:r>
            <a:r>
              <a:rPr kumimoji="1" lang="zh-CN" altLang="en-US" sz="1400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一个可能的机会</a:t>
            </a:r>
          </a:p>
          <a:p>
            <a:pPr marL="0" indent="0">
              <a:lnSpc>
                <a:spcPct val="150000"/>
              </a:lnSpc>
              <a:buNone/>
            </a:pPr>
            <a:endParaRPr kumimoji="1" lang="zh-CN" altLang="en-US" sz="1600" b="1" dirty="0">
              <a:solidFill>
                <a:srgbClr val="031756"/>
              </a:solidFill>
              <a:cs typeface="微软雅黑" panose="020B0503020204020204" pitchFamily="34" charset="-122"/>
              <a:sym typeface="+mn-ea"/>
            </a:endParaRPr>
          </a:p>
          <a:p>
            <a:pPr marL="0" indent="0">
              <a:buNone/>
            </a:pPr>
            <a:r>
              <a:rPr kumimoji="1" lang="zh-CN" altLang="en-US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- 品牌心智营销法则：【内容与流量】双向驱动整合营销传播战法</a:t>
            </a:r>
          </a:p>
          <a:p>
            <a:pPr marL="0" indent="0">
              <a:buNone/>
            </a:pPr>
            <a:r>
              <a:rPr kumimoji="1" lang="zh-CN" altLang="en-US" sz="1400" dirty="0">
                <a:cs typeface="微软雅黑" panose="020B0503020204020204" pitchFamily="34" charset="-122"/>
                <a:sym typeface="+mn-ea"/>
              </a:rPr>
              <a:t>以</a:t>
            </a:r>
            <a:r>
              <a:rPr kumimoji="1" lang="zh-CN" altLang="en-US" sz="1400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优质内容+精准流量</a:t>
            </a:r>
            <a:r>
              <a:rPr kumimoji="1" lang="zh-CN" altLang="en-US" sz="1400" dirty="0">
                <a:cs typeface="微软雅黑" panose="020B0503020204020204" pitchFamily="34" charset="-122"/>
                <a:sym typeface="+mn-ea"/>
              </a:rPr>
              <a:t>，带来数字驱动、品效合一的营销效果。</a:t>
            </a:r>
          </a:p>
          <a:p>
            <a:pPr marL="0" indent="0">
              <a:buNone/>
            </a:pPr>
            <a:endParaRPr kumimoji="1" lang="zh-CN" altLang="en-US" sz="1600" b="1" dirty="0">
              <a:solidFill>
                <a:srgbClr val="031756"/>
              </a:solidFill>
              <a:cs typeface="微软雅黑" panose="020B0503020204020204" pitchFamily="34" charset="-122"/>
              <a:sym typeface="+mn-ea"/>
            </a:endParaRPr>
          </a:p>
          <a:p>
            <a:pPr marL="0" indent="0">
              <a:buNone/>
            </a:pPr>
            <a:r>
              <a:rPr kumimoji="1" lang="zh-CN" altLang="en-US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- 品牌心智营销模型：</a:t>
            </a:r>
            <a:r>
              <a:rPr kumimoji="1" lang="zh-CN" altLang="en-US" dirty="0">
                <a:cs typeface="微软雅黑" panose="020B0503020204020204" pitchFamily="34" charset="-122"/>
                <a:sym typeface="+mn-ea"/>
              </a:rPr>
              <a:t>面向</a:t>
            </a:r>
            <a:r>
              <a:rPr kumimoji="1" lang="zh-CN" altLang="en-US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品牌全生命周期</a:t>
            </a:r>
            <a:r>
              <a:rPr kumimoji="1" lang="zh-CN" altLang="en-US" dirty="0">
                <a:cs typeface="微软雅黑" panose="020B0503020204020204" pitchFamily="34" charset="-122"/>
                <a:sym typeface="+mn-ea"/>
              </a:rPr>
              <a:t>，解锁不同的心智升维度</a:t>
            </a:r>
            <a:endParaRPr kumimoji="1" lang="zh-CN" altLang="en-US" b="1" dirty="0">
              <a:solidFill>
                <a:srgbClr val="031756"/>
              </a:solidFill>
              <a:cs typeface="微软雅黑" panose="020B0503020204020204" pitchFamily="34" charset="-122"/>
              <a:sym typeface="+mn-ea"/>
            </a:endParaRPr>
          </a:p>
          <a:p>
            <a:pPr marL="0" indent="0">
              <a:buNone/>
            </a:pPr>
            <a:r>
              <a:rPr kumimoji="1" lang="zh-CN" altLang="en-US" sz="1400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初创型：心智挖掘-卡位，</a:t>
            </a:r>
            <a:r>
              <a:rPr kumimoji="1" lang="zh-CN" altLang="en-US" sz="1400" dirty="0">
                <a:cs typeface="微软雅黑" panose="020B0503020204020204" pitchFamily="34" charset="-122"/>
                <a:sym typeface="+mn-ea"/>
              </a:rPr>
              <a:t>爆品切入心智突破口、强化单品类的心智占领</a:t>
            </a:r>
          </a:p>
          <a:p>
            <a:pPr marL="0" algn="l">
              <a:buClrTx/>
              <a:buSzTx/>
              <a:buNone/>
            </a:pPr>
            <a:r>
              <a:rPr kumimoji="1" lang="zh-CN" altLang="en-US" sz="1400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进阶型：心智拓展-破圈，</a:t>
            </a:r>
            <a:r>
              <a:rPr kumimoji="1" lang="zh-CN" altLang="en-US" sz="1400" dirty="0">
                <a:cs typeface="微软雅黑" panose="020B0503020204020204" pitchFamily="34" charset="-122"/>
                <a:sym typeface="+mn-ea"/>
              </a:rPr>
              <a:t>扩张心智组合至关联品牌，拓宽心智边界</a:t>
            </a:r>
          </a:p>
          <a:p>
            <a:pPr marL="0" algn="l">
              <a:buClrTx/>
              <a:buSzTx/>
              <a:buNone/>
            </a:pPr>
            <a:r>
              <a:rPr kumimoji="1" lang="zh-CN" altLang="en-US" sz="1400" b="1" dirty="0">
                <a:solidFill>
                  <a:srgbClr val="031756"/>
                </a:solidFill>
                <a:cs typeface="微软雅黑" panose="020B0503020204020204" pitchFamily="34" charset="-122"/>
                <a:sym typeface="+mn-ea"/>
              </a:rPr>
              <a:t>成熟型：心智巩固-夯实，</a:t>
            </a:r>
            <a:r>
              <a:rPr kumimoji="1" lang="zh-CN" altLang="en-US" sz="1400" dirty="0">
                <a:cs typeface="微软雅黑" panose="020B0503020204020204" pitchFamily="34" charset="-122"/>
                <a:sym typeface="+mn-ea"/>
              </a:rPr>
              <a:t>拓展品牌规模的同时</a:t>
            </a:r>
            <a:r>
              <a:rPr kumimoji="1" lang="en-US" altLang="zh-CN" sz="1400" dirty="0">
                <a:cs typeface="微软雅黑" panose="020B0503020204020204" pitchFamily="34" charset="-122"/>
                <a:sym typeface="+mn-ea"/>
              </a:rPr>
              <a:t>,</a:t>
            </a:r>
            <a:r>
              <a:rPr kumimoji="1" lang="zh-CN" altLang="en-US" sz="1400" dirty="0">
                <a:cs typeface="微软雅黑" panose="020B0503020204020204" pitchFamily="34" charset="-122"/>
                <a:sym typeface="+mn-ea"/>
              </a:rPr>
              <a:t>建立心智护城河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/>
          <p:nvPr/>
        </p:nvSpPr>
        <p:spPr>
          <a:xfrm>
            <a:off x="609600" y="138493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1800" i="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600" i="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cs typeface="微软雅黑" panose="020B0503020204020204" pitchFamily="34" charset="-122"/>
              </a:rPr>
              <a:t>行业突出贡献：</a:t>
            </a: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630555" y="2853690"/>
            <a:ext cx="94519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· </a:t>
            </a:r>
            <a:r>
              <a:rPr lang="zh-CN" altLang="en-US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连续三年销量双位数增长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· </a:t>
            </a:r>
            <a:r>
              <a:rPr lang="zh-CN" altLang="en-US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未提及知名度从1跃升至9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· </a:t>
            </a:r>
            <a:r>
              <a:rPr lang="zh-CN" altLang="en-US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金鼠标奖：最具创新精神品牌</a:t>
            </a:r>
            <a:endParaRPr lang="zh-CN" altLang="en-US" sz="2000" b="1" noProof="0" dirty="0">
              <a:ln>
                <a:noFill/>
              </a:ln>
              <a:solidFill>
                <a:srgbClr val="03175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630555" y="2518410"/>
            <a:ext cx="49263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 </a:t>
            </a: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突破性成果：</a:t>
            </a:r>
          </a:p>
        </p:txBody>
      </p:sp>
      <p:sp>
        <p:nvSpPr>
          <p:cNvPr id="14" name="文本框 13"/>
          <p:cNvSpPr txBox="1"/>
          <p:nvPr>
            <p:custDataLst>
              <p:tags r:id="rId3"/>
            </p:custDataLst>
          </p:nvPr>
        </p:nvSpPr>
        <p:spPr>
          <a:xfrm>
            <a:off x="661670" y="1989455"/>
            <a:ext cx="4415790" cy="462280"/>
          </a:xfrm>
          <a:prstGeom prst="rect">
            <a:avLst/>
          </a:prstGeom>
          <a:solidFill>
            <a:srgbClr val="031756"/>
          </a:solidFill>
        </p:spPr>
        <p:txBody>
          <a:bodyPr wrap="square" rtlCol="0" anchor="t">
            <a:noAutofit/>
          </a:bodyPr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案例1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品牌焕新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好爸爸 </a:t>
            </a:r>
          </a:p>
        </p:txBody>
      </p:sp>
      <p:pic>
        <p:nvPicPr>
          <p:cNvPr id="24" name="图片 12" descr="好爸爸标志2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8688070" y="1930400"/>
            <a:ext cx="2293620" cy="179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630555" y="4104640"/>
            <a:ext cx="49263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 </a:t>
            </a: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三年服务期间，数字化营销动作：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35000" y="4582160"/>
            <a:ext cx="11217275" cy="553085"/>
            <a:chOff x="-35" y="6186"/>
            <a:chExt cx="15822" cy="862"/>
          </a:xfrm>
        </p:grpSpPr>
        <p:sp>
          <p:nvSpPr>
            <p:cNvPr id="16" name="五边形 15"/>
            <p:cNvSpPr/>
            <p:nvPr>
              <p:custDataLst>
                <p:tags r:id="rId10"/>
              </p:custDataLst>
            </p:nvPr>
          </p:nvSpPr>
          <p:spPr>
            <a:xfrm>
              <a:off x="-35" y="6186"/>
              <a:ext cx="2965" cy="861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雅酷黑-85J" panose="00020600040101010101" charset="-122"/>
                  <a:sym typeface="+mn-ea"/>
                </a:rPr>
                <a:t>明星赋能</a:t>
              </a:r>
            </a:p>
          </p:txBody>
        </p:sp>
        <p:sp>
          <p:nvSpPr>
            <p:cNvPr id="17" name="燕尾形 16"/>
            <p:cNvSpPr/>
            <p:nvPr>
              <p:custDataLst>
                <p:tags r:id="rId11"/>
              </p:custDataLst>
            </p:nvPr>
          </p:nvSpPr>
          <p:spPr>
            <a:xfrm>
              <a:off x="2621" y="6186"/>
              <a:ext cx="13166" cy="862"/>
            </a:xfrm>
            <a:prstGeom prst="chevron">
              <a:avLst>
                <a:gd name="adj" fmla="val 49942"/>
              </a:avLst>
            </a:prstGeom>
            <a:noFill/>
            <a:ln>
              <a:solidFill>
                <a:srgbClr val="03175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31756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b="1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双代言人打破刻板印象，</a:t>
              </a:r>
              <a:r>
                <a:rPr 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全新</a:t>
              </a:r>
              <a:r>
                <a:rPr lang="en-US" alt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TVC演绎「成就珍贵的你」</a:t>
              </a:r>
              <a:r>
                <a:rPr lang="zh-CN" altLang="en-US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塑造品牌温情形象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35000" y="5276850"/>
            <a:ext cx="11238230" cy="553085"/>
            <a:chOff x="-35" y="6186"/>
            <a:chExt cx="15822" cy="862"/>
          </a:xfrm>
        </p:grpSpPr>
        <p:sp>
          <p:nvSpPr>
            <p:cNvPr id="11" name="五边形 10"/>
            <p:cNvSpPr/>
            <p:nvPr>
              <p:custDataLst>
                <p:tags r:id="rId8"/>
              </p:custDataLst>
            </p:nvPr>
          </p:nvSpPr>
          <p:spPr>
            <a:xfrm>
              <a:off x="-35" y="6186"/>
              <a:ext cx="2965" cy="861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节点</a:t>
              </a:r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/</a:t>
              </a: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综艺借势</a:t>
              </a:r>
            </a:p>
          </p:txBody>
        </p:sp>
        <p:sp>
          <p:nvSpPr>
            <p:cNvPr id="12" name="燕尾形 11"/>
            <p:cNvSpPr/>
            <p:nvPr>
              <p:custDataLst>
                <p:tags r:id="rId9"/>
              </p:custDataLst>
            </p:nvPr>
          </p:nvSpPr>
          <p:spPr>
            <a:xfrm>
              <a:off x="2621" y="6186"/>
              <a:ext cx="13166" cy="862"/>
            </a:xfrm>
            <a:prstGeom prst="chevron">
              <a:avLst>
                <a:gd name="adj" fmla="val 49942"/>
              </a:avLst>
            </a:prstGeom>
            <a:noFill/>
            <a:ln>
              <a:solidFill>
                <a:srgbClr val="03175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31756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  <a:p>
              <a:pPr algn="ctr"/>
              <a:r>
                <a:rPr lang="en-US" alt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618</a:t>
              </a:r>
              <a:r>
                <a:rPr 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定义</a:t>
              </a:r>
              <a:r>
                <a:rPr lang="en-US" altLang="zh-CN" b="1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「</a:t>
              </a:r>
              <a:r>
                <a:rPr lang="zh-CN" altLang="en-US" b="1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爸龄</a:t>
              </a:r>
              <a:r>
                <a:rPr lang="en-US" altLang="zh-CN" b="1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」 刷屏级</a:t>
              </a:r>
              <a:r>
                <a:rPr lang="zh-CN" altLang="en-US" b="1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出圈</a:t>
              </a:r>
              <a:r>
                <a:rPr lang="zh-CN" altLang="en-US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，</a:t>
              </a:r>
              <a:r>
                <a:rPr lang="zh-CN" altLang="en-US" b="1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618电商销量10秒 超去年全天；</a:t>
              </a:r>
            </a:p>
            <a:p>
              <a:pPr algn="ctr"/>
              <a:r>
                <a:rPr lang="en-US" alt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38</a:t>
              </a:r>
              <a:r>
                <a:rPr lang="zh-CN" altLang="en-US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首创综艺形式新品发布，</a:t>
              </a:r>
              <a:r>
                <a:rPr lang="zh-CN" altLang="en-US" b="1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天猫女王节销量创品牌新高</a:t>
              </a:r>
              <a:endParaRPr lang="zh-CN" altLang="en-US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algn="ctr"/>
              <a:endParaRPr lang="zh-CN" altLang="en-US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35000" y="5934710"/>
            <a:ext cx="11238230" cy="553085"/>
            <a:chOff x="-35" y="6186"/>
            <a:chExt cx="15822" cy="862"/>
          </a:xfrm>
        </p:grpSpPr>
        <p:sp>
          <p:nvSpPr>
            <p:cNvPr id="15" name="五边形 14"/>
            <p:cNvSpPr/>
            <p:nvPr>
              <p:custDataLst>
                <p:tags r:id="rId6"/>
              </p:custDataLst>
            </p:nvPr>
          </p:nvSpPr>
          <p:spPr>
            <a:xfrm>
              <a:off x="-35" y="6186"/>
              <a:ext cx="2965" cy="861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汉仪雅酷黑-85J" panose="00020600040101010101" charset="-122"/>
                  <a:sym typeface="+mn-ea"/>
                </a:rPr>
                <a:t>社媒种草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雅酷黑-85J" panose="00020600040101010101" charset="-122"/>
                <a:sym typeface="+mn-ea"/>
              </a:endParaRPr>
            </a:p>
          </p:txBody>
        </p:sp>
        <p:sp>
          <p:nvSpPr>
            <p:cNvPr id="18" name="燕尾形 17"/>
            <p:cNvSpPr/>
            <p:nvPr>
              <p:custDataLst>
                <p:tags r:id="rId7"/>
              </p:custDataLst>
            </p:nvPr>
          </p:nvSpPr>
          <p:spPr>
            <a:xfrm>
              <a:off x="2621" y="6186"/>
              <a:ext cx="13166" cy="862"/>
            </a:xfrm>
            <a:prstGeom prst="chevron">
              <a:avLst>
                <a:gd name="adj" fmla="val 49942"/>
              </a:avLst>
            </a:prstGeom>
            <a:solidFill>
              <a:srgbClr val="000000">
                <a:alpha val="0"/>
              </a:srgbClr>
            </a:solidFill>
            <a:ln>
              <a:solidFill>
                <a:srgbClr val="0317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高级感的社媒内容，全域打造</a:t>
              </a:r>
              <a:r>
                <a:rPr lang="en-US" altLang="zh-CN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“</a:t>
              </a:r>
              <a:r>
                <a:rPr lang="zh-CN" altLang="en-US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有孩家庭安心之选</a:t>
              </a:r>
              <a:r>
                <a:rPr lang="en-US" altLang="zh-CN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”</a:t>
              </a:r>
              <a:r>
                <a:rPr lang="zh-CN" altLang="en-US" b="1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洗涤爆款</a:t>
              </a:r>
              <a:endParaRPr lang="zh-CN" altLang="en-US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/>
          <p:nvPr/>
        </p:nvSpPr>
        <p:spPr>
          <a:xfrm>
            <a:off x="537845" y="1384935"/>
            <a:ext cx="11520170" cy="521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1800" i="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600" i="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cs typeface="微软雅黑" panose="020B0503020204020204" pitchFamily="34" charset="-122"/>
              </a:rPr>
              <a:t>行业突出贡献：</a:t>
            </a: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558800" y="2898140"/>
            <a:ext cx="94519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· </a:t>
            </a:r>
            <a:r>
              <a:rPr lang="zh-CN" altLang="en-US" sz="20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销售额连续三年快速增长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· </a:t>
            </a:r>
            <a:r>
              <a:rPr lang="zh-CN" altLang="en-US" sz="20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市场份额从第10上升至第4名</a:t>
            </a:r>
            <a:endParaRPr lang="zh-CN" altLang="en-US" sz="2000" b="1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· </a:t>
            </a:r>
            <a:r>
              <a:rPr lang="zh-CN" altLang="en-US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AC尼尔森：中国抗敏第一品牌</a:t>
            </a:r>
            <a:endParaRPr lang="zh-CN" altLang="en-US" sz="2000" b="1" noProof="0" dirty="0">
              <a:ln>
                <a:noFill/>
              </a:ln>
              <a:solidFill>
                <a:srgbClr val="03175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558800" y="2518410"/>
            <a:ext cx="49263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 </a:t>
            </a: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突破性成果：</a:t>
            </a:r>
          </a:p>
        </p:txBody>
      </p:sp>
      <p:sp>
        <p:nvSpPr>
          <p:cNvPr id="14" name="文本框 13"/>
          <p:cNvSpPr txBox="1"/>
          <p:nvPr>
            <p:custDataLst>
              <p:tags r:id="rId3"/>
            </p:custDataLst>
          </p:nvPr>
        </p:nvSpPr>
        <p:spPr>
          <a:xfrm>
            <a:off x="589915" y="1989455"/>
            <a:ext cx="4415790" cy="462280"/>
          </a:xfrm>
          <a:prstGeom prst="rect">
            <a:avLst/>
          </a:prstGeom>
          <a:solidFill>
            <a:srgbClr val="031756"/>
          </a:solidFill>
        </p:spPr>
        <p:txBody>
          <a:bodyPr wrap="square" rtlCol="0" anchor="t">
            <a:noAutofit/>
          </a:bodyPr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案例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品牌焕新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冷酸灵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558800" y="4104640"/>
            <a:ext cx="49263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 </a:t>
            </a: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三年服务期间，数字化营销动作：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63245" y="4582160"/>
            <a:ext cx="11217275" cy="553085"/>
            <a:chOff x="-35" y="6186"/>
            <a:chExt cx="15822" cy="862"/>
          </a:xfrm>
        </p:grpSpPr>
        <p:sp>
          <p:nvSpPr>
            <p:cNvPr id="16" name="五边形 15"/>
            <p:cNvSpPr/>
            <p:nvPr>
              <p:custDataLst>
                <p:tags r:id="rId10"/>
              </p:custDataLst>
            </p:nvPr>
          </p:nvSpPr>
          <p:spPr>
            <a:xfrm>
              <a:off x="-35" y="6186"/>
              <a:ext cx="2965" cy="861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汉仪雅酷黑-85J" panose="00020600040101010101" charset="-122"/>
                  <a:sym typeface="+mn-ea"/>
                </a:rPr>
                <a:t>重塑专业形象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雅酷黑-85J" panose="00020600040101010101" charset="-122"/>
                <a:sym typeface="+mn-ea"/>
              </a:endParaRPr>
            </a:p>
          </p:txBody>
        </p:sp>
        <p:sp>
          <p:nvSpPr>
            <p:cNvPr id="17" name="燕尾形 16"/>
            <p:cNvSpPr/>
            <p:nvPr>
              <p:custDataLst>
                <p:tags r:id="rId11"/>
              </p:custDataLst>
            </p:nvPr>
          </p:nvSpPr>
          <p:spPr>
            <a:xfrm>
              <a:off x="2621" y="6186"/>
              <a:ext cx="13166" cy="862"/>
            </a:xfrm>
            <a:prstGeom prst="chevron">
              <a:avLst>
                <a:gd name="adj" fmla="val 49942"/>
              </a:avLst>
            </a:prstGeom>
            <a:noFill/>
            <a:ln>
              <a:solidFill>
                <a:srgbClr val="03175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31756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algn="ctr"/>
              <a:r>
                <a:rPr lang="en-US" alt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乘国货复兴风潮，通过</a:t>
              </a:r>
              <a:r>
                <a:rPr lang="en-US" altLang="zh-CN" b="1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焕新包装重塑抗敏牙膏专业形象</a:t>
              </a:r>
              <a:endParaRPr lang="en-US" altLang="zh-CN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  <a:p>
              <a:pPr algn="ctr"/>
              <a:endParaRPr lang="en-US" altLang="zh-CN" b="1" dirty="0">
                <a:solidFill>
                  <a:srgbClr val="0317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563245" y="5276850"/>
            <a:ext cx="11238230" cy="553085"/>
            <a:chOff x="-35" y="6186"/>
            <a:chExt cx="15822" cy="862"/>
          </a:xfrm>
        </p:grpSpPr>
        <p:sp>
          <p:nvSpPr>
            <p:cNvPr id="11" name="五边形 10"/>
            <p:cNvSpPr/>
            <p:nvPr>
              <p:custDataLst>
                <p:tags r:id="rId8"/>
              </p:custDataLst>
            </p:nvPr>
          </p:nvSpPr>
          <p:spPr>
            <a:xfrm>
              <a:off x="-35" y="6186"/>
              <a:ext cx="2965" cy="861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雅酷黑-85J" panose="00020600040101010101" charset="-122"/>
                  <a:sym typeface="+mn-ea"/>
                </a:rPr>
                <a:t>国潮联名</a:t>
              </a:r>
            </a:p>
          </p:txBody>
        </p:sp>
        <p:sp>
          <p:nvSpPr>
            <p:cNvPr id="12" name="燕尾形 11"/>
            <p:cNvSpPr/>
            <p:nvPr>
              <p:custDataLst>
                <p:tags r:id="rId9"/>
              </p:custDataLst>
            </p:nvPr>
          </p:nvSpPr>
          <p:spPr>
            <a:xfrm>
              <a:off x="2621" y="6186"/>
              <a:ext cx="13166" cy="862"/>
            </a:xfrm>
            <a:prstGeom prst="chevron">
              <a:avLst>
                <a:gd name="adj" fmla="val 49942"/>
              </a:avLst>
            </a:prstGeom>
            <a:noFill/>
            <a:ln>
              <a:solidFill>
                <a:srgbClr val="03175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31756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品牌80周年</a:t>
              </a:r>
              <a:r>
                <a:rPr lang="en-US" altLang="zh-CN" b="1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联动脸谱非遗国粹</a:t>
              </a:r>
              <a:r>
                <a:rPr lang="zh-CN" altLang="en-US" b="1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，</a:t>
              </a:r>
              <a:r>
                <a:rPr lang="en-US" alt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汉仪雅酷黑-85J" panose="00020600040101010101" charset="-122"/>
                </a:rPr>
                <a:t>全新创意TVC</a:t>
              </a:r>
              <a:r>
                <a:rPr lang="en-US" alt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打造</a:t>
              </a:r>
              <a:r>
                <a:rPr lang="en-US" alt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汉仪雅酷黑-85J" panose="00020600040101010101" charset="-122"/>
                </a:rPr>
                <a:t>全新国潮形象</a:t>
              </a:r>
              <a:endParaRPr lang="en-US" altLang="zh-CN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63245" y="5934710"/>
            <a:ext cx="11238230" cy="553085"/>
            <a:chOff x="-35" y="6186"/>
            <a:chExt cx="15822" cy="862"/>
          </a:xfrm>
        </p:grpSpPr>
        <p:sp>
          <p:nvSpPr>
            <p:cNvPr id="15" name="五边形 14"/>
            <p:cNvSpPr/>
            <p:nvPr>
              <p:custDataLst>
                <p:tags r:id="rId6"/>
              </p:custDataLst>
            </p:nvPr>
          </p:nvSpPr>
          <p:spPr>
            <a:xfrm>
              <a:off x="-35" y="6186"/>
              <a:ext cx="2965" cy="861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err="1">
                  <a:latin typeface="微软雅黑" panose="020B0503020204020204" pitchFamily="34" charset="-122"/>
                  <a:ea typeface="微软雅黑" panose="020B0503020204020204" pitchFamily="34" charset="-122"/>
                  <a:cs typeface="汉仪雅酷黑-85J" panose="00020600040101010101" charset="-122"/>
                  <a:sym typeface="汉仪雅酷黑-85J" panose="00020600040101010101" charset="-122"/>
                </a:rPr>
                <a:t>打造情感共鸣</a:t>
              </a:r>
              <a:endParaRPr lang="zh-CN" altLang="en-US" b="1" dirty="0" err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雅酷黑-85J" panose="00020600040101010101" charset="-122"/>
                <a:sym typeface="汉仪雅酷黑-85J" panose="00020600040101010101" charset="-122"/>
              </a:endParaRPr>
            </a:p>
          </p:txBody>
        </p:sp>
        <p:sp>
          <p:nvSpPr>
            <p:cNvPr id="18" name="燕尾形 17"/>
            <p:cNvSpPr/>
            <p:nvPr>
              <p:custDataLst>
                <p:tags r:id="rId7"/>
              </p:custDataLst>
            </p:nvPr>
          </p:nvSpPr>
          <p:spPr>
            <a:xfrm>
              <a:off x="2621" y="6186"/>
              <a:ext cx="13166" cy="862"/>
            </a:xfrm>
            <a:prstGeom prst="chevron">
              <a:avLst>
                <a:gd name="adj" fmla="val 49942"/>
              </a:avLst>
            </a:prstGeom>
            <a:solidFill>
              <a:srgbClr val="000000">
                <a:alpha val="0"/>
              </a:srgbClr>
            </a:solidFill>
            <a:ln>
              <a:solidFill>
                <a:srgbClr val="0317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全新TVC见证岁月变迁</a:t>
              </a:r>
              <a:r>
                <a:rPr lang="zh-CN" altLang="en-US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，</a:t>
              </a:r>
              <a:r>
                <a:rPr lang="en-US" alt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突出冷酸灵多年不变的牙齿抗敏专业态度</a:t>
              </a:r>
              <a:r>
                <a:rPr lang="zh-CN" altLang="en-US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，百亿曝光</a:t>
              </a:r>
            </a:p>
          </p:txBody>
        </p:sp>
      </p:grpSp>
      <p:pic>
        <p:nvPicPr>
          <p:cNvPr id="7" name="图片 6"/>
          <p:cNvPicPr/>
          <p:nvPr>
            <p:custDataLst>
              <p:tags r:id="rId5"/>
            </p:custDataLst>
          </p:nvPr>
        </p:nvPicPr>
        <p:blipFill>
          <a:blip r:embed="rId1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0325" y="2042795"/>
            <a:ext cx="3475990" cy="17399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2"/>
          <p:cNvSpPr txBox="1"/>
          <p:nvPr/>
        </p:nvSpPr>
        <p:spPr>
          <a:xfrm>
            <a:off x="609600" y="1600200"/>
            <a:ext cx="11520170" cy="521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1800" i="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600" i="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i="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行业突出贡献：</a:t>
            </a:r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630555" y="2997200"/>
            <a:ext cx="945197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· </a:t>
            </a:r>
            <a:r>
              <a:rPr lang="zh-CN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千万元</a:t>
            </a:r>
            <a:r>
              <a:rPr lang="en-US" altLang="zh-CN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A</a:t>
            </a:r>
            <a:r>
              <a:rPr lang="zh-CN" altLang="en-US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轮融资</a:t>
            </a:r>
          </a:p>
          <a:p>
            <a:pPr algn="l">
              <a:lnSpc>
                <a:spcPct val="110000"/>
              </a:lnSpc>
            </a:pPr>
            <a:r>
              <a:rPr lang="en-US" altLang="zh-CN" sz="20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· </a:t>
            </a:r>
            <a:r>
              <a:rPr lang="zh-CN" altLang="en-US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两年GMV增长超</a:t>
            </a:r>
            <a:r>
              <a:rPr lang="en-US" altLang="zh-CN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10</a:t>
            </a:r>
            <a:r>
              <a:rPr lang="zh-CN" altLang="en-US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倍</a:t>
            </a:r>
          </a:p>
          <a:p>
            <a:pPr algn="l">
              <a:lnSpc>
                <a:spcPct val="110000"/>
              </a:lnSpc>
            </a:pPr>
            <a:r>
              <a:rPr lang="en-US" altLang="zh-CN" sz="20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· </a:t>
            </a:r>
            <a:r>
              <a:rPr lang="zh-CN" altLang="en-US" sz="20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低卡正餐开创者</a:t>
            </a:r>
            <a:r>
              <a:rPr lang="en-US" altLang="zh-CN" sz="20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000" b="1" dirty="0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正餐减重新物种</a:t>
            </a:r>
            <a:endParaRPr lang="zh-CN" altLang="en-US" sz="2000" b="1" noProof="0" dirty="0">
              <a:ln>
                <a:noFill/>
              </a:ln>
              <a:solidFill>
                <a:srgbClr val="031756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630555" y="2661920"/>
            <a:ext cx="49263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 </a:t>
            </a: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突破性成果：</a:t>
            </a:r>
          </a:p>
        </p:txBody>
      </p:sp>
      <p:sp>
        <p:nvSpPr>
          <p:cNvPr id="14" name="文本框 13"/>
          <p:cNvSpPr txBox="1"/>
          <p:nvPr>
            <p:custDataLst>
              <p:tags r:id="rId3"/>
            </p:custDataLst>
          </p:nvPr>
        </p:nvSpPr>
        <p:spPr>
          <a:xfrm>
            <a:off x="661670" y="2132965"/>
            <a:ext cx="4857115" cy="462280"/>
          </a:xfrm>
          <a:prstGeom prst="rect">
            <a:avLst/>
          </a:prstGeom>
          <a:solidFill>
            <a:srgbClr val="031756"/>
          </a:solidFill>
        </p:spPr>
        <p:txBody>
          <a:bodyPr wrap="square" rtlCol="0" anchor="t">
            <a:noAutofit/>
          </a:bodyPr>
          <a:lstStyle/>
          <a:p>
            <a:pPr algn="ctr"/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案例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新锐品牌孵化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</a:t>
            </a:r>
            <a:r>
              <a:rPr lang="en-US" altLang="zh-CN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咚吃</a:t>
            </a:r>
          </a:p>
        </p:txBody>
      </p:sp>
      <p:sp>
        <p:nvSpPr>
          <p:cNvPr id="5" name="文本框 4"/>
          <p:cNvSpPr txBox="1"/>
          <p:nvPr>
            <p:custDataLst>
              <p:tags r:id="rId4"/>
            </p:custDataLst>
          </p:nvPr>
        </p:nvSpPr>
        <p:spPr>
          <a:xfrm>
            <a:off x="630555" y="4176395"/>
            <a:ext cx="492633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- </a:t>
            </a:r>
            <a:r>
              <a:rPr lang="zh-CN" altLang="en-US" b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服务期间，数字化营销动作：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635000" y="4653915"/>
            <a:ext cx="11217275" cy="553085"/>
            <a:chOff x="-35" y="6186"/>
            <a:chExt cx="15822" cy="862"/>
          </a:xfrm>
        </p:grpSpPr>
        <p:sp>
          <p:nvSpPr>
            <p:cNvPr id="16" name="五边形 15"/>
            <p:cNvSpPr/>
            <p:nvPr>
              <p:custDataLst>
                <p:tags r:id="rId8"/>
              </p:custDataLst>
            </p:nvPr>
          </p:nvSpPr>
          <p:spPr>
            <a:xfrm>
              <a:off x="-35" y="6186"/>
              <a:ext cx="2965" cy="861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雅酷黑-85J" panose="00020600040101010101" charset="-122"/>
                  <a:sym typeface="+mn-ea"/>
                </a:rPr>
                <a:t>明星立话题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雅酷黑-85J" panose="00020600040101010101" charset="-122"/>
                <a:sym typeface="+mn-ea"/>
              </a:endParaRPr>
            </a:p>
          </p:txBody>
        </p:sp>
        <p:sp>
          <p:nvSpPr>
            <p:cNvPr id="17" name="燕尾形 16"/>
            <p:cNvSpPr/>
            <p:nvPr>
              <p:custDataLst>
                <p:tags r:id="rId9"/>
              </p:custDataLst>
            </p:nvPr>
          </p:nvSpPr>
          <p:spPr>
            <a:xfrm>
              <a:off x="2621" y="6186"/>
              <a:ext cx="13166" cy="862"/>
            </a:xfrm>
            <a:prstGeom prst="chevron">
              <a:avLst>
                <a:gd name="adj" fmla="val 49942"/>
              </a:avLst>
            </a:prstGeom>
            <a:noFill/>
            <a:ln>
              <a:solidFill>
                <a:srgbClr val="03175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31756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圈定张雨绮“身材”热度</a:t>
              </a:r>
              <a:r>
                <a:rPr lang="en-US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 </a:t>
              </a:r>
              <a:r>
                <a:rPr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微博热搜</a:t>
              </a:r>
              <a:r>
                <a:rPr 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话题带动品牌流量起飞</a:t>
              </a:r>
              <a:endParaRPr lang="zh-CN" altLang="zh-CN" dirty="0">
                <a:solidFill>
                  <a:srgbClr val="0317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35000" y="5348605"/>
            <a:ext cx="11238230" cy="553085"/>
            <a:chOff x="-35" y="6186"/>
            <a:chExt cx="15822" cy="862"/>
          </a:xfrm>
        </p:grpSpPr>
        <p:sp>
          <p:nvSpPr>
            <p:cNvPr id="11" name="五边形 10"/>
            <p:cNvSpPr/>
            <p:nvPr>
              <p:custDataLst>
                <p:tags r:id="rId6"/>
              </p:custDataLst>
            </p:nvPr>
          </p:nvSpPr>
          <p:spPr>
            <a:xfrm>
              <a:off x="-35" y="6186"/>
              <a:ext cx="2965" cy="861"/>
            </a:xfrm>
            <a:prstGeom prst="homePlat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雅酷黑-85J" panose="00020600040101010101" charset="-122"/>
                  <a:sym typeface="+mn-ea"/>
                </a:rPr>
                <a:t>全域营销</a:t>
              </a:r>
            </a:p>
          </p:txBody>
        </p:sp>
        <p:sp>
          <p:nvSpPr>
            <p:cNvPr id="12" name="燕尾形 11"/>
            <p:cNvSpPr/>
            <p:nvPr>
              <p:custDataLst>
                <p:tags r:id="rId7"/>
              </p:custDataLst>
            </p:nvPr>
          </p:nvSpPr>
          <p:spPr>
            <a:xfrm>
              <a:off x="2621" y="6186"/>
              <a:ext cx="13166" cy="862"/>
            </a:xfrm>
            <a:prstGeom prst="chevron">
              <a:avLst>
                <a:gd name="adj" fmla="val 49942"/>
              </a:avLst>
            </a:prstGeom>
            <a:noFill/>
            <a:ln>
              <a:solidFill>
                <a:srgbClr val="03175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31756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打造#咚吃打卡#21天计划，营造爆款氛围</a:t>
              </a:r>
              <a:r>
                <a:rPr lang="zh-CN" dirty="0">
                  <a:solidFill>
                    <a:srgbClr val="03175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  <a:sym typeface="+mn-ea"/>
                </a:rPr>
                <a:t>，微博、小红书达人种草打卡</a:t>
              </a:r>
            </a:p>
          </p:txBody>
        </p:sp>
      </p:grpSp>
      <p:pic>
        <p:nvPicPr>
          <p:cNvPr id="6" name="图片 5" descr="咚吃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/>
          <a:srcRect/>
          <a:stretch>
            <a:fillRect/>
          </a:stretch>
        </p:blipFill>
        <p:spPr>
          <a:xfrm>
            <a:off x="7031990" y="2115185"/>
            <a:ext cx="4808855" cy="192341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630555" y="2061210"/>
            <a:ext cx="1132586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indent="0" algn="l" fontAlgn="auto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为公司发展做出的突出贡献和成绩：</a:t>
            </a:r>
            <a:endParaRPr lang="zh-CN" altLang="en-US" sz="3200">
              <a:solidFill>
                <a:srgbClr val="03175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marL="285750" indent="-285750"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规模扩张：从数人团队做到百人团队。</a:t>
            </a:r>
          </a:p>
          <a:p>
            <a:pPr marL="285750" indent="-285750"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服务多元：从单一业务做到品牌营销战略</a:t>
            </a:r>
            <a:r>
              <a:rPr lang="en-US" altLang="zh-CN" sz="24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x</a:t>
            </a:r>
            <a:r>
              <a:rPr lang="zh-CN" altLang="en-US" sz="24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产品策划设计</a:t>
            </a:r>
            <a:r>
              <a:rPr lang="en-US" altLang="zh-CN" sz="24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x</a:t>
            </a:r>
            <a:r>
              <a:rPr lang="zh-CN" altLang="en-US" sz="2400" b="1">
                <a:solidFill>
                  <a:srgbClr val="03175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整合传播多元化业务。</a:t>
            </a:r>
          </a:p>
          <a:p>
            <a:pPr marL="285750" indent="-285750"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noProof="0" dirty="0">
                <a:ln>
                  <a:noFill/>
                </a:ln>
                <a:solidFill>
                  <a:srgbClr val="03175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营收增长：从千万级营收做到破亿营收。</a:t>
            </a:r>
          </a:p>
          <a:p>
            <a:pPr marL="285750" indent="-285750" algn="l" fontAlgn="auto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noProof="0" dirty="0">
                <a:ln>
                  <a:noFill/>
                </a:ln>
                <a:solidFill>
                  <a:srgbClr val="03175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口碑提升：聚焦深耕大快消</a:t>
            </a:r>
            <a:r>
              <a:rPr lang="en-US" altLang="zh-CN" sz="2400" b="1" noProof="0" dirty="0">
                <a:ln>
                  <a:noFill/>
                </a:ln>
                <a:solidFill>
                  <a:srgbClr val="03175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+</a:t>
            </a:r>
            <a:r>
              <a:rPr lang="zh-CN" altLang="en-US" sz="2400" b="1" noProof="0" dirty="0">
                <a:ln>
                  <a:noFill/>
                </a:ln>
                <a:solidFill>
                  <a:srgbClr val="03175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大健康行业，行业拿奖不断，客户好评如潮。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0625" y="1557021"/>
            <a:ext cx="10585176" cy="748679"/>
          </a:xfrm>
        </p:spPr>
        <p:txBody>
          <a:bodyPr/>
          <a:lstStyle/>
          <a:p>
            <a:r>
              <a:rPr lang="zh-CN" altLang="en-US" dirty="0"/>
              <a:t>多视角评价</a:t>
            </a:r>
          </a:p>
        </p:txBody>
      </p: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734060" y="2635250"/>
            <a:ext cx="1072388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4000" b="1">
                <a:solidFill>
                  <a:srgbClr val="03175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真懂生意的实战营销专家</a:t>
            </a:r>
          </a:p>
          <a:p>
            <a:pPr algn="ctr">
              <a:lnSpc>
                <a:spcPct val="120000"/>
              </a:lnSpc>
            </a:pPr>
            <a:r>
              <a:rPr lang="zh-CN" altLang="en-US" sz="4000" b="1">
                <a:solidFill>
                  <a:srgbClr val="03175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奉行长期主义的合作伙伴</a:t>
            </a:r>
          </a:p>
          <a:p>
            <a:pPr algn="ctr">
              <a:lnSpc>
                <a:spcPct val="120000"/>
              </a:lnSpc>
            </a:pPr>
            <a:r>
              <a:rPr lang="zh-CN" sz="4000" b="1">
                <a:solidFill>
                  <a:srgbClr val="03175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思维敏捷</a:t>
            </a:r>
            <a:r>
              <a:rPr lang="en-US" altLang="zh-CN" sz="4000" b="1">
                <a:solidFill>
                  <a:srgbClr val="03175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&amp;</a:t>
            </a:r>
            <a:r>
              <a:rPr lang="zh-CN" altLang="en-US" sz="4000" b="1">
                <a:solidFill>
                  <a:srgbClr val="03175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乐观向上的独立女性代表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g3NTI3NzRkM2VkMzUxMWNjZTY2NTY2ZmU4ZjE2ZmYifQ=="/>
  <p:tag name="KSO_WPP_MARK_KEY" val="dcf0cef4-9635-4e1a-9c67-ca510ced853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UNIT_PLACING_PICTURE_USER_VIEWPORT" val="{&quot;height&quot;:5485,&quot;width&quot;:4650}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750</Words>
  <Application>Microsoft Macintosh PowerPoint</Application>
  <PresentationFormat>宽屏</PresentationFormat>
  <Paragraphs>74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等线 Light</vt:lpstr>
      <vt:lpstr>微软雅黑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man yan</cp:lastModifiedBy>
  <cp:revision>261</cp:revision>
  <dcterms:created xsi:type="dcterms:W3CDTF">2016-06-21T06:17:00Z</dcterms:created>
  <dcterms:modified xsi:type="dcterms:W3CDTF">2023-11-23T09:07:48Z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C91AA237A81B41DAA0C05557C0029142_13</vt:lpwstr>
  </property>
  <property fmtid="{D5CDD505-2E9C-101B-9397-08002B2CF9AE}" pid="3" name="KSOProductBuildVer">
    <vt:lpwstr>2052-12.1.0.15374</vt:lpwstr>
  </property>
</Properties>
</file>